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726" r:id="rId2"/>
  </p:sldIdLst>
  <p:sldSz cx="9144000" cy="5143500" type="screen16x9"/>
  <p:notesSz cx="7010400" cy="929640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Proxima Nova A" panose="020B0604020202020204" charset="0"/>
      <p:regular r:id="rId9"/>
      <p:bold r:id="rId10"/>
      <p:italic r:id="rId11"/>
      <p:boldItalic r:id="rId12"/>
    </p:embeddedFont>
    <p:embeddedFont>
      <p:font typeface="Source Sans Pro" panose="020B0503030403020204" pitchFamily="34" charset="0"/>
      <p:regular r:id="rId13"/>
      <p:bold r:id="rId14"/>
      <p:italic r:id="rId15"/>
      <p:boldItalic r:id="rId16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EBD3"/>
    <a:srgbClr val="F2F2F2"/>
    <a:srgbClr val="014446"/>
    <a:srgbClr val="F76129"/>
    <a:srgbClr val="61BD6F"/>
    <a:srgbClr val="ADDDB4"/>
    <a:srgbClr val="00968E"/>
    <a:srgbClr val="333333"/>
    <a:srgbClr val="333232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890" autoAdjust="0"/>
    <p:restoredTop sz="79686" autoAdjust="0"/>
  </p:normalViewPr>
  <p:slideViewPr>
    <p:cSldViewPr snapToObjects="1">
      <p:cViewPr varScale="1">
        <p:scale>
          <a:sx n="88" d="100"/>
          <a:sy n="88" d="100"/>
        </p:scale>
        <p:origin x="773" y="67"/>
      </p:cViewPr>
      <p:guideLst>
        <p:guide orient="horz" pos="57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-173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2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font" Target="fonts/font11.fntdata"/><Relationship Id="rId10" Type="http://schemas.openxmlformats.org/officeDocument/2006/relationships/font" Target="fonts/font6.fntdata"/><Relationship Id="rId19" Type="http://schemas.openxmlformats.org/officeDocument/2006/relationships/theme" Target="theme/theme1.xml"/><Relationship Id="rId4" Type="http://schemas.openxmlformats.org/officeDocument/2006/relationships/handoutMaster" Target="handoutMasters/handoutMaster1.xml"/><Relationship Id="rId9" Type="http://schemas.openxmlformats.org/officeDocument/2006/relationships/font" Target="fonts/font5.fntdata"/><Relationship Id="rId14" Type="http://schemas.openxmlformats.org/officeDocument/2006/relationships/font" Target="fonts/font10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235D551-CCD4-480E-B87D-FDBC598AF592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0CA3F0C-2542-4E8E-8AF4-3890D60815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88762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FD0692B-F210-5246-A015-DD0E7D34F549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AFC8282-BF06-6747-8093-8795B253B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60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Municipal Measurement Program is a </a:t>
            </a:r>
            <a:r>
              <a:rPr lang="en-CA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free Program Assessment and Planning Tool</a:t>
            </a:r>
            <a:r>
              <a:rPr lang="en-C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that delivers insights to municipal, county and regional waste management agencies. By completing the program assessment surveys, participants can generate reports to </a:t>
            </a:r>
            <a:r>
              <a:rPr lang="en-CA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measure program performance</a:t>
            </a:r>
            <a:r>
              <a:rPr lang="en-C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and discover opportunities to </a:t>
            </a:r>
            <a:r>
              <a:rPr lang="en-CA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improve waste and recycling programs</a:t>
            </a:r>
            <a:r>
              <a:rPr lang="en-C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MMP uses standardized terminology ensuring that participants can </a:t>
            </a:r>
            <a:r>
              <a:rPr lang="en-CA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benchmark performance</a:t>
            </a:r>
            <a:r>
              <a:rPr lang="en-C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metrics against national averages. The program also simplifies data management by centralizing all solid waste and recycling program information.</a:t>
            </a:r>
          </a:p>
          <a:p>
            <a:endParaRPr lang="en-CA" sz="1200" b="1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CA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 municipalities, counties and regional agencies in the U.S. and Canada should join the MMP</a:t>
            </a:r>
            <a:r>
              <a:rPr lang="en-C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to gain access to analytical reports designed to measure waste diversion performance and improve programs.</a:t>
            </a:r>
            <a:r>
              <a:rPr lang="en-CA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Eligible participants can join the MMP by completing the application form: https://www.municipalmeasurement.com/participate-in-the-mmp/application-page/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C8282-BF06-6747-8093-8795B253BB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46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0706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BF0B4F04-14BE-1D4A-9D33-7CD2F1FD7D2E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63B7773E-3EF9-AC49-A675-1B8C258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402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BF0B4F04-14BE-1D4A-9D33-7CD2F1FD7D2E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63B7773E-3EF9-AC49-A675-1B8C258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061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BF0B4F04-14BE-1D4A-9D33-7CD2F1FD7D2E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63B7773E-3EF9-AC49-A675-1B8C258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142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BF0B4F04-14BE-1D4A-9D33-7CD2F1FD7D2E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63B7773E-3EF9-AC49-A675-1B8C258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770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BF0B4F04-14BE-1D4A-9D33-7CD2F1FD7D2E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63B7773E-3EF9-AC49-A675-1B8C258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961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BF0B4F04-14BE-1D4A-9D33-7CD2F1FD7D2E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63B7773E-3EF9-AC49-A675-1B8C258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30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BF0B4F04-14BE-1D4A-9D33-7CD2F1FD7D2E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63B7773E-3EF9-AC49-A675-1B8C258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916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BF0B4F04-14BE-1D4A-9D33-7CD2F1FD7D2E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63B7773E-3EF9-AC49-A675-1B8C258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224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076328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BF0B4F04-14BE-1D4A-9D33-7CD2F1FD7D2E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63B7773E-3EF9-AC49-A675-1B8C258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454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BF0B4F04-14BE-1D4A-9D33-7CD2F1FD7D2E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63B7773E-3EF9-AC49-A675-1B8C258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712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0">
              <a:schemeClr val="bg1">
                <a:lumMod val="85000"/>
              </a:schemeClr>
            </a:gs>
            <a:gs pos="27000">
              <a:schemeClr val="bg1">
                <a:lumMod val="95000"/>
              </a:schemeClr>
            </a:gs>
            <a:gs pos="63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2290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1570" y="4360772"/>
            <a:ext cx="1305145" cy="461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Y:\Marketing\Collateral\Logos\Partner Logos\TRP\TRP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765" y="4377645"/>
            <a:ext cx="1616830" cy="427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72000" y="-83545"/>
            <a:ext cx="4572000" cy="5227045"/>
          </a:xfrm>
          <a:prstGeom prst="rect">
            <a:avLst/>
          </a:prstGeom>
          <a:solidFill>
            <a:srgbClr val="0144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TextBox 7"/>
          <p:cNvSpPr txBox="1"/>
          <p:nvPr/>
        </p:nvSpPr>
        <p:spPr>
          <a:xfrm>
            <a:off x="0" y="1806665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>
                <a:solidFill>
                  <a:srgbClr val="014446"/>
                </a:solidFill>
                <a:latin typeface="Proxima Nova A" panose="02000506030000020004" pitchFamily="2" charset="0"/>
              </a:rPr>
              <a:t>JOIN THE MUNICIPAL MEASUREMENT PROGRAM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2797065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00" i="1" dirty="0">
                <a:solidFill>
                  <a:srgbClr val="00968E"/>
                </a:solidFill>
                <a:latin typeface="Proxima Nova A" panose="02000506030000020004" pitchFamily="2" charset="0"/>
              </a:rPr>
              <a:t>A free program assessment </a:t>
            </a:r>
          </a:p>
          <a:p>
            <a:pPr algn="ctr"/>
            <a:r>
              <a:rPr lang="en-CA" sz="1600" i="1" dirty="0">
                <a:solidFill>
                  <a:srgbClr val="00968E"/>
                </a:solidFill>
                <a:latin typeface="Proxima Nova A" panose="02000506030000020004" pitchFamily="2" charset="0"/>
              </a:rPr>
              <a:t>and planning tool for municipalities, counties, and regional agencies.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26550" y="855447"/>
            <a:ext cx="3664290" cy="30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sz="1400" dirty="0">
              <a:solidFill>
                <a:srgbClr val="ADDDB4"/>
              </a:solidFill>
              <a:latin typeface="Source Sans Pro" panose="020B0503030403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12061" y="823586"/>
            <a:ext cx="2889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>
                <a:solidFill>
                  <a:srgbClr val="CFEBD3"/>
                </a:solidFill>
                <a:latin typeface="Source Sans Pro" panose="020B0503030403020204" pitchFamily="34" charset="0"/>
              </a:rPr>
              <a:t>MEASURE PERFORMANCE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112060" y="1190657"/>
            <a:ext cx="36642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>
                <a:solidFill>
                  <a:srgbClr val="CFEBD3"/>
                </a:solidFill>
                <a:latin typeface="Source Sans Pro" panose="020B0503030403020204" pitchFamily="34" charset="0"/>
              </a:rPr>
              <a:t>IMPROVE YOUR PROGRAMS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112061" y="1557728"/>
            <a:ext cx="3870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>
                <a:solidFill>
                  <a:srgbClr val="CFEBD3"/>
                </a:solidFill>
                <a:latin typeface="Source Sans Pro" panose="020B0503030403020204" pitchFamily="34" charset="0"/>
              </a:rPr>
              <a:t>BENCHMARK RESULTS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11144" y="1924798"/>
            <a:ext cx="2889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>
                <a:solidFill>
                  <a:srgbClr val="CFEBD3"/>
                </a:solidFill>
                <a:latin typeface="Source Sans Pro" panose="020B0503030403020204" pitchFamily="34" charset="0"/>
              </a:rPr>
              <a:t>CENTRALIZE YOUR DATA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03155" y="3942010"/>
            <a:ext cx="27656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>
                <a:latin typeface="Source Sans Pro" panose="020B0503030403020204" pitchFamily="34" charset="0"/>
              </a:rPr>
              <a:t>Designed &amp; delivered by: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026550" y="4461960"/>
            <a:ext cx="3663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>
                <a:solidFill>
                  <a:srgbClr val="F2F2F2"/>
                </a:solidFill>
                <a:latin typeface="Proxima Nova A" panose="02000506030000020004" pitchFamily="2" charset="0"/>
              </a:rPr>
              <a:t>Apply here: www.municipalmeasurement.com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55834" y="141480"/>
            <a:ext cx="1860331" cy="186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86535" y="2707055"/>
            <a:ext cx="3825425" cy="0"/>
          </a:xfrm>
          <a:prstGeom prst="line">
            <a:avLst/>
          </a:prstGeom>
          <a:ln w="3175">
            <a:solidFill>
              <a:srgbClr val="01444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8" name="Picture 4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919" y="2707055"/>
            <a:ext cx="2182554" cy="1188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HeroicExtremeLeftFacing"/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4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957048"/>
            <a:ext cx="2295608" cy="1188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HeroicExtremeLeftFacing"/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5112061" y="456515"/>
            <a:ext cx="2889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FEBD3"/>
                </a:solidFill>
                <a:latin typeface="Source Sans Pro" panose="020B0503030403020204" pitchFamily="34" charset="0"/>
              </a:rPr>
              <a:t>P</a:t>
            </a:r>
            <a:r>
              <a:rPr lang="en-CA" sz="1600" dirty="0">
                <a:solidFill>
                  <a:srgbClr val="CFEBD3"/>
                </a:solidFill>
                <a:latin typeface="Source Sans Pro" panose="020B0503030403020204" pitchFamily="34" charset="0"/>
              </a:rPr>
              <a:t>ARTICIPATION IS FREE</a:t>
            </a:r>
          </a:p>
        </p:txBody>
      </p:sp>
    </p:spTree>
    <p:extLst>
      <p:ext uri="{BB962C8B-B14F-4D97-AF65-F5344CB8AC3E}">
        <p14:creationId xmlns:p14="http://schemas.microsoft.com/office/powerpoint/2010/main" val="94817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74427</TotalTime>
  <Words>190</Words>
  <Application>Microsoft Office PowerPoint</Application>
  <PresentationFormat>On-screen Show (16:9)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Proxima Nova A</vt:lpstr>
      <vt:lpstr>Source Sans Pro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</dc:title>
  <dc:creator>Hailey Kostusik</dc:creator>
  <cp:lastModifiedBy>Carla Bergstrom</cp:lastModifiedBy>
  <cp:revision>1194</cp:revision>
  <cp:lastPrinted>2018-06-28T17:02:09Z</cp:lastPrinted>
  <dcterms:created xsi:type="dcterms:W3CDTF">2016-07-19T16:08:09Z</dcterms:created>
  <dcterms:modified xsi:type="dcterms:W3CDTF">2023-02-14T20:37:34Z</dcterms:modified>
</cp:coreProperties>
</file>